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78" r:id="rId5"/>
    <p:sldMasterId id="2147483673" r:id="rId6"/>
    <p:sldMasterId id="2147483689" r:id="rId7"/>
    <p:sldMasterId id="2147483702" r:id="rId8"/>
    <p:sldMasterId id="2147483710" r:id="rId9"/>
    <p:sldMasterId id="2147483715" r:id="rId10"/>
    <p:sldMasterId id="2147483746" r:id="rId11"/>
  </p:sldMasterIdLst>
  <p:notesMasterIdLst>
    <p:notesMasterId r:id="rId44"/>
  </p:notesMasterIdLst>
  <p:sldIdLst>
    <p:sldId id="256" r:id="rId12"/>
    <p:sldId id="257" r:id="rId13"/>
    <p:sldId id="258" r:id="rId14"/>
    <p:sldId id="281" r:id="rId15"/>
    <p:sldId id="296" r:id="rId16"/>
    <p:sldId id="259" r:id="rId17"/>
    <p:sldId id="282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2" r:id="rId33"/>
    <p:sldId id="311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otham-Book" panose="020B0604020202020204"/>
      <p:regular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  <p:embeddedFont>
      <p:font typeface="Montserrat Black" panose="020B0604020202020204" charset="0"/>
      <p:bold r:id="rId54"/>
      <p:boldItalic r:id="rId55"/>
    </p:embeddedFont>
    <p:embeddedFont>
      <p:font typeface="Montserrat Light" panose="020B0604020202020204" charset="0"/>
      <p:regular r:id="rId56"/>
      <p:italic r:id="rId57"/>
    </p:embeddedFont>
    <p:embeddedFont>
      <p:font typeface="Montserrat Medium" panose="020B0604020202020204" charset="0"/>
      <p:regular r:id="rId58"/>
      <p:italic r:id="rId59"/>
    </p:embeddedFont>
    <p:embeddedFont>
      <p:font typeface="Montserrat SemiBold" panose="020B0604020202020204" charset="0"/>
      <p:regular r:id="rId60"/>
      <p:bold r:id="rId61"/>
      <p:italic r:id="rId62"/>
      <p:boldItalic r:id="rId6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5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748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0751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0967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17363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2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6" name="Logo_Superior_Direito">
            <a:extLst>
              <a:ext uri="{FF2B5EF4-FFF2-40B4-BE49-F238E27FC236}">
                <a16:creationId xmlns:a16="http://schemas.microsoft.com/office/drawing/2014/main" id="{7CC77ACE-4462-E248-925B-3E05880AA5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5C95F7E-A80F-A044-B603-E345C4A8C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262626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16545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1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_Cinza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7F6548-2DDB-4CE6-B5AC-8A0055EE3EF9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84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41BF33-7571-49BC-B7C9-1CBCDF494F7A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6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2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1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4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6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D415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1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688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8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8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03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Fundo_Branco">
            <a:extLst>
              <a:ext uri="{FF2B5EF4-FFF2-40B4-BE49-F238E27FC236}">
                <a16:creationId xmlns:a16="http://schemas.microsoft.com/office/drawing/2014/main" id="{ECB0B576-3D3F-485B-9C3E-A21942BC66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368DBD0-ED9E-48C8-9691-3D0DA5DA3E33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Branco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4B21BD-C139-44C4-B59E-6F59FDF4F796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DD21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34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D43611-8AD3-4B3B-986E-F81B1543B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26582F57-265F-6549-A7FE-3F2F3E607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magens de Fundo">
            <a:extLst>
              <a:ext uri="{FF2B5EF4-FFF2-40B4-BE49-F238E27FC236}">
                <a16:creationId xmlns:a16="http://schemas.microsoft.com/office/drawing/2014/main" id="{88519773-C15B-4275-845A-0C627F051BF4}"/>
              </a:ext>
            </a:extLst>
          </p:cNvPr>
          <p:cNvGrpSpPr/>
          <p:nvPr userDrawn="1"/>
        </p:nvGrpSpPr>
        <p:grpSpPr>
          <a:xfrm>
            <a:off x="0" y="0"/>
            <a:ext cx="12192001" cy="6860413"/>
            <a:chOff x="0" y="0"/>
            <a:chExt cx="12192001" cy="68604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58952E7-5C7B-41B3-A8AC-19F00561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52909"/>
              <a:ext cx="4514966" cy="3005091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D26239-CA0B-4628-8313-454F5D27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677" y="3124940"/>
              <a:ext cx="5612324" cy="373547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E1F8AB-5630-4AED-BA24-C34D5769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9"/>
            <a:stretch/>
          </p:blipFill>
          <p:spPr>
            <a:xfrm>
              <a:off x="0" y="0"/>
              <a:ext cx="5294987" cy="385290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0ECD695-2F69-46D8-A232-972F04D8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1" t="7565"/>
            <a:stretch/>
          </p:blipFill>
          <p:spPr>
            <a:xfrm>
              <a:off x="3322773" y="3852909"/>
              <a:ext cx="4640497" cy="300750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7A163-BBDC-454A-897A-749028763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7"/>
            <a:stretch/>
          </p:blipFill>
          <p:spPr>
            <a:xfrm>
              <a:off x="7856960" y="0"/>
              <a:ext cx="4335039" cy="31249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D269D31-295B-4B5A-B3DA-C0F79B26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81"/>
            <a:stretch/>
          </p:blipFill>
          <p:spPr>
            <a:xfrm>
              <a:off x="5194688" y="0"/>
              <a:ext cx="2768582" cy="3852909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8E176CE-A9C4-4C1B-A57E-1721EB8FC6CC}"/>
                </a:ext>
              </a:extLst>
            </p:cNvPr>
            <p:cNvCxnSpPr/>
            <p:nvPr/>
          </p:nvCxnSpPr>
          <p:spPr>
            <a:xfrm>
              <a:off x="5194688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E55113D-0140-4BE7-876A-EB1694FE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70" y="0"/>
              <a:ext cx="0" cy="6858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943FE5-2EE4-49F6-93D8-4C578ED60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97" y="3852909"/>
              <a:ext cx="0" cy="30075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08E9123-F741-473D-A913-984A8D09D698}"/>
                </a:ext>
              </a:extLst>
            </p:cNvPr>
            <p:cNvCxnSpPr/>
            <p:nvPr/>
          </p:nvCxnSpPr>
          <p:spPr>
            <a:xfrm>
              <a:off x="7963270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F9C3E9C-455C-42A0-AB0D-C3C626E77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3850496"/>
              <a:ext cx="7979545" cy="241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3219D18-1291-420A-9E0B-EFE2FB53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270" y="3122528"/>
              <a:ext cx="4228730" cy="24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ente Semitransparente">
            <a:extLst>
              <a:ext uri="{FF2B5EF4-FFF2-40B4-BE49-F238E27FC236}">
                <a16:creationId xmlns:a16="http://schemas.microsoft.com/office/drawing/2014/main" id="{EA0EE78E-0BBB-4B86-A841-719526EE4B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2F7F1B7C-92B1-6D4D-9C5A-2C6E159D0F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9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FEB09F6-0F6A-834C-9BD3-3717F6522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2" name="Linha Separadora">
            <a:extLst>
              <a:ext uri="{FF2B5EF4-FFF2-40B4-BE49-F238E27FC236}">
                <a16:creationId xmlns:a16="http://schemas.microsoft.com/office/drawing/2014/main" id="{B6C72A0D-DE37-8943-82EA-2B9CE0F6C895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EE4A3BCC-9A0A-C14B-92EC-136253EB90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0FAC67-F2F0-AA49-8C40-61406F693E52}"/>
              </a:ext>
            </a:extLst>
          </p:cNvPr>
          <p:cNvSpPr txBox="1"/>
          <p:nvPr userDrawn="1"/>
        </p:nvSpPr>
        <p:spPr>
          <a:xfrm>
            <a:off x="6564430" y="3392215"/>
            <a:ext cx="4770783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Montserrat" pitchFamily="2" charset="-128"/>
                <a:ea typeface="Montserrat" pitchFamily="2" charset="-128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Montserrat" pitchFamily="2" charset="-128"/>
                <a:ea typeface="Montserrat" pitchFamily="2" charset="-128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</a:rPr>
              <a:t>0800 55 1000 </a:t>
            </a:r>
            <a:r>
              <a:rPr lang="pt-BR" sz="1400" dirty="0">
                <a:solidFill>
                  <a:srgbClr val="FF0000"/>
                </a:solidFill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Montserrat" pitchFamily="2" charset="-128"/>
              <a:ea typeface="Montserrat" pitchFamily="2" charset="-128"/>
            </a:endParaRPr>
          </a:p>
          <a:p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F22EA-3422-3E48-A6F8-7A4D5B879B25}"/>
              </a:ext>
            </a:extLst>
          </p:cNvPr>
          <p:cNvSpPr txBox="1"/>
          <p:nvPr userDrawn="1"/>
        </p:nvSpPr>
        <p:spPr>
          <a:xfrm>
            <a:off x="6564430" y="2760149"/>
            <a:ext cx="3722570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Montserrat SemiBold" pitchFamily="2" charset="-128"/>
                <a:ea typeface="Montserrat SemiBold" pitchFamily="2" charset="-128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Montserrat SemiBold" pitchFamily="2" charset="-128"/>
              <a:ea typeface="Montserrat SemiBold" pitchFamily="2" charset="-128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0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2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to FIESP">
            <a:extLst>
              <a:ext uri="{FF2B5EF4-FFF2-40B4-BE49-F238E27FC236}">
                <a16:creationId xmlns:a16="http://schemas.microsoft.com/office/drawing/2014/main" id="{3BD5E538-24A5-4F99-90E2-478F61E9A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58" r="16158" b="13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ente Semitransparente">
            <a:extLst>
              <a:ext uri="{FF2B5EF4-FFF2-40B4-BE49-F238E27FC236}">
                <a16:creationId xmlns:a16="http://schemas.microsoft.com/office/drawing/2014/main" id="{7C6535A8-B21B-4B52-9754-BA3A53B3B6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6CA50963-068D-4C79-B23B-14C7726BFB77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FD2C1DF1-FA54-40A8-A929-903465DED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3B9EAE46-BEF3-4FDA-A4E6-AD594D31C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FA3F2194-F178-480B-9EAD-DF6C1328F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C487CE1-FC7E-40F8-BC0F-8FB864EC57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6126D6-1313-4AD6-9550-EB12B2403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2D1C42BD-0EA7-4548-8F13-2AF9149877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3AAA8-4F3C-7E48-8930-000AE64E0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8FF1FCF6-1558-594E-99F2-03DB42ABDF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4A9154C0-123D-4FCF-9D49-D0495EEE30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A37178AA-5762-43C1-A0EF-0388273744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9479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50BD56-8421-F146-9431-45C02E8D5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4626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10EA7EC5-5E23-864D-AC04-BB19604F5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6AFA59D5-F643-41E9-B31B-D9717363B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8" name="Espaço Reservado- Título">
            <a:extLst>
              <a:ext uri="{FF2B5EF4-FFF2-40B4-BE49-F238E27FC236}">
                <a16:creationId xmlns:a16="http://schemas.microsoft.com/office/drawing/2014/main" id="{1CBB8B2B-F95E-40F2-8286-50D01CCEF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26979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02FE94-D659-E04B-A680-FB7CD9546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B28910FF-2F5B-4946-BDB0-56BEF8552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B88282CB-A3E4-4979-9EC3-D2BF56A3B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A25C3574-FB86-4381-840A-AE4C27E2EC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700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73126-F5DF-7A47-951D-F4B3CF6C1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5D5B3F56-6BA0-A940-B7CD-6EE309FF7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86B92FAE-601A-4DB2-96AF-CEB98A7F8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989961C8-AA68-4137-B177-2118400E1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007879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F33B3A3-51C4-CB43-A8A6-A818D4F135A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E1A6185C-7130-0442-9CA0-E0D14547D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5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0AFA084-21E9-C144-9BA4-D630986B3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C264F2-D835-5541-B98C-5225326FB60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404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0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29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B9A8F7-D97E-5D41-91C4-CAC818D06F4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8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215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5884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40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22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_Fundo_Vermelho">
            <a:extLst>
              <a:ext uri="{FF2B5EF4-FFF2-40B4-BE49-F238E27FC236}">
                <a16:creationId xmlns:a16="http://schemas.microsoft.com/office/drawing/2014/main" id="{29A4330C-C807-4AF6-AFBA-CF5F9817D954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86" r:id="rId9"/>
    <p:sldLayoutId id="2147483687" r:id="rId10"/>
    <p:sldLayoutId id="2147483688" r:id="rId11"/>
    <p:sldLayoutId id="2147483679" r:id="rId12"/>
    <p:sldLayoutId id="2147483772" r:id="rId13"/>
    <p:sldLayoutId id="21474837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_Fundo_Vermelho">
            <a:extLst>
              <a:ext uri="{FF2B5EF4-FFF2-40B4-BE49-F238E27FC236}">
                <a16:creationId xmlns:a16="http://schemas.microsoft.com/office/drawing/2014/main" id="{4C05181F-12E7-481B-9753-29A4AC6E90BD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70" r:id="rId13"/>
    <p:sldLayoutId id="21474837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0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0" r:id="rId3"/>
    <p:sldLayoutId id="21474837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2" r:id="rId2"/>
    <p:sldLayoutId id="2147483753" r:id="rId3"/>
    <p:sldLayoutId id="2147483754" r:id="rId4"/>
    <p:sldLayoutId id="2147483763" r:id="rId5"/>
    <p:sldLayoutId id="2147483764" r:id="rId6"/>
    <p:sldLayoutId id="2147483755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0DC1942-974F-4188-8BC4-351226E5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12"/>
            <a:ext cx="9144000" cy="1647888"/>
          </a:xfrm>
        </p:spPr>
        <p:txBody>
          <a:bodyPr>
            <a:normAutofit/>
          </a:bodyPr>
          <a:lstStyle/>
          <a:p>
            <a:r>
              <a:rPr lang="pt-BR" sz="4400" dirty="0"/>
              <a:t>Curso Técnico de Desenvolvimento de Sistemas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7E7FF44A-EB5F-4755-8623-D9560B9F6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71966"/>
          </a:xfrm>
        </p:spPr>
        <p:txBody>
          <a:bodyPr>
            <a:normAutofit/>
          </a:bodyPr>
          <a:lstStyle/>
          <a:p>
            <a:r>
              <a:rPr lang="pt-BR" sz="2000" dirty="0"/>
              <a:t>UC: Hardware e Redes (HARE) – Primeiro Termo</a:t>
            </a:r>
          </a:p>
          <a:p>
            <a:r>
              <a:rPr lang="pt-BR" sz="2000" dirty="0"/>
              <a:t>Aula 3 – </a:t>
            </a:r>
            <a:r>
              <a:rPr lang="pt-BR" sz="2000" dirty="0" err="1"/>
              <a:t>Placa-mãe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Prof. Douglas Gaspar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Criado em 2003 para substituir o barramento PCI e o barramento AGP.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Geralmente usado para placas de vídeo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3 e 4 - Barramento PCI-Express</a:t>
            </a:r>
          </a:p>
        </p:txBody>
      </p:sp>
      <p:pic>
        <p:nvPicPr>
          <p:cNvPr id="5" name="Imagem 4" descr="Recorte de Tela">
            <a:extLst>
              <a:ext uri="{FF2B5EF4-FFF2-40B4-BE49-F238E27FC236}">
                <a16:creationId xmlns:a16="http://schemas.microsoft.com/office/drawing/2014/main" id="{297454F6-A6B2-44ED-B572-C2C611275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66" y="2805826"/>
            <a:ext cx="7391404" cy="33194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A5312F8-1F9C-4AD2-BC37-22279D466559}"/>
              </a:ext>
            </a:extLst>
          </p:cNvPr>
          <p:cNvSpPr txBox="1"/>
          <p:nvPr/>
        </p:nvSpPr>
        <p:spPr>
          <a:xfrm>
            <a:off x="828000" y="3082098"/>
            <a:ext cx="239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Medium" panose="00000600000000000000" pitchFamily="2" charset="0"/>
              </a:rPr>
              <a:t>x16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B385A0-53F8-4ECD-9054-A367A5857AE5}"/>
              </a:ext>
            </a:extLst>
          </p:cNvPr>
          <p:cNvSpPr txBox="1"/>
          <p:nvPr/>
        </p:nvSpPr>
        <p:spPr>
          <a:xfrm>
            <a:off x="828000" y="4203962"/>
            <a:ext cx="239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Medium" panose="00000600000000000000" pitchFamily="2" charset="0"/>
              </a:rPr>
              <a:t>x1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C41D1-2706-4EA3-8543-5766F44065FF}"/>
              </a:ext>
            </a:extLst>
          </p:cNvPr>
          <p:cNvSpPr txBox="1"/>
          <p:nvPr/>
        </p:nvSpPr>
        <p:spPr>
          <a:xfrm>
            <a:off x="828000" y="5340488"/>
            <a:ext cx="239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Medium" panose="00000600000000000000" pitchFamily="2" charset="0"/>
              </a:rPr>
              <a:t>x4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39278E0-3BD4-4941-80D0-FD7BA88EA5A4}"/>
              </a:ext>
            </a:extLst>
          </p:cNvPr>
          <p:cNvSpPr/>
          <p:nvPr/>
        </p:nvSpPr>
        <p:spPr>
          <a:xfrm>
            <a:off x="2446986" y="3310163"/>
            <a:ext cx="1009380" cy="29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266451DF-3062-4A28-ADCC-87BBDD7FDB5E}"/>
              </a:ext>
            </a:extLst>
          </p:cNvPr>
          <p:cNvSpPr/>
          <p:nvPr/>
        </p:nvSpPr>
        <p:spPr>
          <a:xfrm>
            <a:off x="2446986" y="4379838"/>
            <a:ext cx="1009380" cy="29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FD2BE29-EE58-4E9E-A85B-CABA0FF86390}"/>
              </a:ext>
            </a:extLst>
          </p:cNvPr>
          <p:cNvSpPr/>
          <p:nvPr/>
        </p:nvSpPr>
        <p:spPr>
          <a:xfrm>
            <a:off x="2446986" y="5477527"/>
            <a:ext cx="1009380" cy="29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47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barramento PCI-Express pode variar de velocidade conforme a quantidade de faixas usadas e sua versão de fabricação.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3 e 4 - Barramento PCI-Express</a:t>
            </a:r>
          </a:p>
        </p:txBody>
      </p:sp>
      <p:graphicFrame>
        <p:nvGraphicFramePr>
          <p:cNvPr id="6" name="Espaço Reservado para Conteúdo 3">
            <a:extLst>
              <a:ext uri="{FF2B5EF4-FFF2-40B4-BE49-F238E27FC236}">
                <a16:creationId xmlns:a16="http://schemas.microsoft.com/office/drawing/2014/main" id="{3489AA3A-2A29-4256-BB07-CC5250FCFD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670533"/>
              </p:ext>
            </p:extLst>
          </p:nvPr>
        </p:nvGraphicFramePr>
        <p:xfrm>
          <a:off x="1596980" y="2733541"/>
          <a:ext cx="8691092" cy="2469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Versão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Velocidade por faixa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X16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Até</a:t>
                      </a:r>
                      <a:r>
                        <a:rPr lang="pt-BR" sz="2400" b="1" baseline="0" dirty="0"/>
                        <a:t> 250MB/s</a:t>
                      </a:r>
                      <a:endParaRPr lang="pt-B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250MB/s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4GB/s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Até 500MB/s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500MB/s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8GB/s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Até 985MB/s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985MB/s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15,75GB/s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Até 1969MB/s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1969MB/s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31,51GB/s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62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Pouco encontrado pois foram substituídos pelo PCI-Express mas eram usados, principalmente, para placas de rede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5 - Barramento PCI</a:t>
            </a:r>
          </a:p>
        </p:txBody>
      </p:sp>
      <p:pic>
        <p:nvPicPr>
          <p:cNvPr id="6" name="Imagem 5" descr="Recorte de Tela">
            <a:extLst>
              <a:ext uri="{FF2B5EF4-FFF2-40B4-BE49-F238E27FC236}">
                <a16:creationId xmlns:a16="http://schemas.microsoft.com/office/drawing/2014/main" id="{7988944F-C724-4B5B-B072-E8FB34EBB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87" y="2389586"/>
            <a:ext cx="5468825" cy="35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Também pouco encontrado atualmente pois foram substituídos pelo padrão SATA. Foram utilizados para conexão de HD, leitores de CD/DVD e disquete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Era possível ligar até 2 dispositivos por canal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6 - Barramento PATA (paralelo)</a:t>
            </a:r>
          </a:p>
        </p:txBody>
      </p:sp>
      <p:pic>
        <p:nvPicPr>
          <p:cNvPr id="5" name="Imagem 4" descr="Recorte de Tela">
            <a:extLst>
              <a:ext uri="{FF2B5EF4-FFF2-40B4-BE49-F238E27FC236}">
                <a16:creationId xmlns:a16="http://schemas.microsoft.com/office/drawing/2014/main" id="{817DBDD1-7AEB-465A-AAEA-C3B48F5B3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73" y="2973425"/>
            <a:ext cx="4130022" cy="2596013"/>
          </a:xfrm>
          <a:prstGeom prst="rect">
            <a:avLst/>
          </a:prstGeom>
        </p:spPr>
      </p:pic>
      <p:pic>
        <p:nvPicPr>
          <p:cNvPr id="7" name="Imagem 6" descr="Recorte de Tela">
            <a:extLst>
              <a:ext uri="{FF2B5EF4-FFF2-40B4-BE49-F238E27FC236}">
                <a16:creationId xmlns:a16="http://schemas.microsoft.com/office/drawing/2014/main" id="{5B882415-7E06-453C-8459-5A72C66DE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39" y="3007735"/>
            <a:ext cx="2694033" cy="25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5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Atualização do padrão PATA. A diferença principal está na forma de envio (série) que utiliza menos fios e consequentemente produz menos interferência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7 - Barramento SATA (série)</a:t>
            </a:r>
          </a:p>
        </p:txBody>
      </p:sp>
      <p:pic>
        <p:nvPicPr>
          <p:cNvPr id="6" name="Espaço Reservado para Conteúdo 3" descr="Recorte de Tela">
            <a:extLst>
              <a:ext uri="{FF2B5EF4-FFF2-40B4-BE49-F238E27FC236}">
                <a16:creationId xmlns:a16="http://schemas.microsoft.com/office/drawing/2014/main" id="{4AC6C0CF-EDF3-4E31-8C1F-249BAC714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38" y="2596926"/>
            <a:ext cx="4193162" cy="3528392"/>
          </a:xfrm>
          <a:prstGeom prst="rect">
            <a:avLst/>
          </a:prstGeom>
        </p:spPr>
      </p:pic>
      <p:pic>
        <p:nvPicPr>
          <p:cNvPr id="8" name="Imagem 7" descr="Recorte de Tela">
            <a:extLst>
              <a:ext uri="{FF2B5EF4-FFF2-40B4-BE49-F238E27FC236}">
                <a16:creationId xmlns:a16="http://schemas.microsoft.com/office/drawing/2014/main" id="{B4919DFC-1104-4A37-B3D5-DFC943D7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55" y="3172072"/>
            <a:ext cx="6177808" cy="249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7 - Barramento SATA (série)</a:t>
            </a:r>
          </a:p>
        </p:txBody>
      </p:sp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5A328ED2-EE31-4CAD-9A1F-FEFA40DCE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6942311"/>
              </p:ext>
            </p:extLst>
          </p:nvPr>
        </p:nvGraphicFramePr>
        <p:xfrm>
          <a:off x="2028423" y="2279438"/>
          <a:ext cx="778720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1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1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VERSÃO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Taxa de leitura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Taxa de Transferência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150MB/s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1.5Gb/s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300MB/s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3.0Gb/s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600MB/s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/>
                        <a:t>6.0Gb/s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62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Responsáveis pela conexão das luzes do gabinete bem como os botões de liga/desliga (Power) e reinício (reset)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Cada fabricante possui um padrão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8 – Conectores do gabinete</a:t>
            </a:r>
          </a:p>
        </p:txBody>
      </p:sp>
      <p:pic>
        <p:nvPicPr>
          <p:cNvPr id="5" name="Espaço Reservado para Conteúdo 7" descr="Recorte de Tela">
            <a:extLst>
              <a:ext uri="{FF2B5EF4-FFF2-40B4-BE49-F238E27FC236}">
                <a16:creationId xmlns:a16="http://schemas.microsoft.com/office/drawing/2014/main" id="{01BFBFE7-EFFE-4124-A01B-5AC16CD39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31" y="2614889"/>
            <a:ext cx="8753182" cy="33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9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Responsável pelo comunicação do processador com demais componentes conectados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Dentro de um chipset é possível encontrar divisões que são chamadas de Ponte Norte (North-</a:t>
            </a:r>
            <a:r>
              <a:rPr lang="pt-BR" sz="2800" dirty="0" err="1"/>
              <a:t>brigde</a:t>
            </a:r>
            <a:r>
              <a:rPr lang="pt-BR" sz="2800" dirty="0"/>
              <a:t>) e Ponte Sul (South-bridge)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Atualmente a placa Mãe vem com apenas um Chipset.</a:t>
            </a:r>
            <a:br>
              <a:rPr lang="pt-BR" sz="2800" dirty="0"/>
            </a:b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9 e 10 - Chipset</a:t>
            </a:r>
          </a:p>
        </p:txBody>
      </p:sp>
    </p:spTree>
    <p:extLst>
      <p:ext uri="{BB962C8B-B14F-4D97-AF65-F5344CB8AC3E}">
        <p14:creationId xmlns:p14="http://schemas.microsoft.com/office/powerpoint/2010/main" val="171915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Possui um controlador para a comunicação com os seguintes componentes: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Memória 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PCI-Express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também chamada de ponte rápida pois conecta dispositivos que precisam de comunicação prioritária</a:t>
            </a:r>
            <a:br>
              <a:rPr lang="pt-BR" sz="2800" dirty="0"/>
            </a:b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9 e 10 – Chipset (Ponte Norte)</a:t>
            </a:r>
          </a:p>
        </p:txBody>
      </p:sp>
    </p:spTree>
    <p:extLst>
      <p:ext uri="{BB962C8B-B14F-4D97-AF65-F5344CB8AC3E}">
        <p14:creationId xmlns:p14="http://schemas.microsoft.com/office/powerpoint/2010/main" val="3096644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Possui um controlador para a comunicação com os seguintes componentes: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Teclado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Mouse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HDs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Placa de rede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Áudio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também chamada de ponte lenta pois conecta dispositivos que precisam de menor prioridade</a:t>
            </a:r>
            <a:br>
              <a:rPr lang="pt-BR" sz="2800" dirty="0"/>
            </a:b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9 e 10 – Chipset (Ponte Sul)</a:t>
            </a:r>
          </a:p>
        </p:txBody>
      </p:sp>
    </p:spTree>
    <p:extLst>
      <p:ext uri="{BB962C8B-B14F-4D97-AF65-F5344CB8AC3E}">
        <p14:creationId xmlns:p14="http://schemas.microsoft.com/office/powerpoint/2010/main" val="61538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1871E4D-CEC6-4012-9140-93E735271A9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Nessa aula será(</a:t>
            </a:r>
            <a:r>
              <a:rPr lang="pt-BR" dirty="0" err="1"/>
              <a:t>ão</a:t>
            </a:r>
            <a:r>
              <a:rPr lang="pt-BR" dirty="0"/>
              <a:t>) abordado(s) o(s) seguinte(s) assunto(s) - (Conhecimento(s)):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/>
              <a:t>Arquitetura</a:t>
            </a: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Relacionados a(os) seguinte(s) Fundamento(s) Técnico(s) e Científico(s):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Identificar as arquiteturas de hardware e suas funcionalidades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420B8F-E691-4E5E-BC23-E107C3F8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Contextualização com o plano de aula</a:t>
            </a:r>
          </a:p>
        </p:txBody>
      </p:sp>
    </p:spTree>
    <p:extLst>
      <p:ext uri="{BB962C8B-B14F-4D97-AF65-F5344CB8AC3E}">
        <p14:creationId xmlns:p14="http://schemas.microsoft.com/office/powerpoint/2010/main" val="290379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9 e 10 – Chipset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0E10885-A93A-459D-8B3B-E978C8D069F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038930" y="1712889"/>
            <a:ext cx="3589070" cy="2846231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O Chipset pode ser identificado na placa mãe, através de um dissipador  de calor que é colocado sobre o chip com a função de auxiliar no controle de temperatura</a:t>
            </a:r>
          </a:p>
          <a:p>
            <a:endParaRPr lang="pt-BR" dirty="0"/>
          </a:p>
        </p:txBody>
      </p:sp>
      <p:pic>
        <p:nvPicPr>
          <p:cNvPr id="6" name="Espaço Reservado para Conteúdo 3" descr="Recorte de Tela">
            <a:extLst>
              <a:ext uri="{FF2B5EF4-FFF2-40B4-BE49-F238E27FC236}">
                <a16:creationId xmlns:a16="http://schemas.microsoft.com/office/drawing/2014/main" id="{3C34D803-10F5-4530-99E5-4BEEA195A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14" y="1418108"/>
            <a:ext cx="6453033" cy="402178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2664B32-8F38-4207-B58E-F5FC75B2A0C5}"/>
              </a:ext>
            </a:extLst>
          </p:cNvPr>
          <p:cNvSpPr/>
          <p:nvPr/>
        </p:nvSpPr>
        <p:spPr>
          <a:xfrm>
            <a:off x="3761768" y="2088405"/>
            <a:ext cx="1532108" cy="134059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178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Abreviação de Base Input Output System é um sistema que controla e fornece recursos para configuração dos dispositivos básicos como, por exemplo, teclado, mouse, HD, placas de rede e vídeo.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Através da BIOS é possível configurar a forma que o computador irá ligar os dispositivos bem como ela nos auxilia no diagnóstico de defeitos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Cada fabricante determina uma tecla para acessar a BIOS enquanto o computador é ligado.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11 e 12 – BIOS</a:t>
            </a:r>
          </a:p>
        </p:txBody>
      </p:sp>
    </p:spTree>
    <p:extLst>
      <p:ext uri="{BB962C8B-B14F-4D97-AF65-F5344CB8AC3E}">
        <p14:creationId xmlns:p14="http://schemas.microsoft.com/office/powerpoint/2010/main" val="409935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704709" y="1726425"/>
            <a:ext cx="8349918" cy="38966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11 e 12 – BIOS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E9A078-1129-43DF-A751-08D5B52D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84" y="1129321"/>
            <a:ext cx="9424901" cy="530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3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As versões mais novas de </a:t>
            </a:r>
            <a:r>
              <a:rPr lang="pt-BR" sz="2800" dirty="0" err="1"/>
              <a:t>placas-mãe</a:t>
            </a:r>
            <a:r>
              <a:rPr lang="pt-BR" sz="2800" dirty="0"/>
              <a:t> contam com um sistema mais moderno e visualmente mais atraente chamado de UEFI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11 e 12 – BIOS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EB3BE4-8780-4F26-B4D6-3FB288EF6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95"/>
          <a:stretch/>
        </p:blipFill>
        <p:spPr bwMode="auto">
          <a:xfrm>
            <a:off x="2772441" y="2531767"/>
            <a:ext cx="6647118" cy="359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56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garantir que os dados sejam armazenados e continuem salvos mesmo que o computador esteja desligado, a BIOS depende de uma bateria.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11 e 12 – BIOS</a:t>
            </a:r>
          </a:p>
        </p:txBody>
      </p:sp>
      <p:pic>
        <p:nvPicPr>
          <p:cNvPr id="3074" name="Picture 2" descr="21 Cmos Battery Stock Photos, Pictures &amp;amp; Royalty-Free Images - iStock">
            <a:extLst>
              <a:ext uri="{FF2B5EF4-FFF2-40B4-BE49-F238E27FC236}">
                <a16:creationId xmlns:a16="http://schemas.microsoft.com/office/drawing/2014/main" id="{14F7D5B2-EB42-472A-993B-4FEF4BDB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545319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72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alimentar eletricamente todos os componentes da </a:t>
            </a:r>
            <a:r>
              <a:rPr lang="pt-BR" sz="2800" dirty="0" err="1"/>
              <a:t>placa-mãe</a:t>
            </a:r>
            <a:r>
              <a:rPr lang="pt-BR" sz="2800" dirty="0"/>
              <a:t> é necessário uma fonte de energia que irá converter a tensão 127v ou 220v (Corrente Alternada) em 3,3V, 5V, 7V e 12V (Corrente Contínua)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ligar a fonte na </a:t>
            </a:r>
            <a:r>
              <a:rPr lang="pt-BR" sz="2800" dirty="0" err="1"/>
              <a:t>placa-mãe</a:t>
            </a:r>
            <a:r>
              <a:rPr lang="pt-BR" sz="2800" dirty="0"/>
              <a:t> é utilizado o padrão ATX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13 e 14 – Conector ATX (energia)</a:t>
            </a:r>
          </a:p>
        </p:txBody>
      </p:sp>
      <p:pic>
        <p:nvPicPr>
          <p:cNvPr id="4" name="Espaço Reservado para Conteúdo 3" descr="Recorte de Tela">
            <a:extLst>
              <a:ext uri="{FF2B5EF4-FFF2-40B4-BE49-F238E27FC236}">
                <a16:creationId xmlns:a16="http://schemas.microsoft.com/office/drawing/2014/main" id="{6319DC20-AEFF-49A8-9561-02342D6E9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33" y="3335175"/>
            <a:ext cx="533501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Conector de 4 ou 8 pinos alimenta o processador com energia.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13 e 14 – Conector ATX (energia)</a:t>
            </a:r>
          </a:p>
        </p:txBody>
      </p:sp>
      <p:pic>
        <p:nvPicPr>
          <p:cNvPr id="4" name="Imagem 3" descr="Recorte de Tela">
            <a:extLst>
              <a:ext uri="{FF2B5EF4-FFF2-40B4-BE49-F238E27FC236}">
                <a16:creationId xmlns:a16="http://schemas.microsoft.com/office/drawing/2014/main" id="{5B568421-C865-42C9-AE04-1F32D8F7D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4" y="2907595"/>
            <a:ext cx="5109161" cy="2496710"/>
          </a:xfrm>
          <a:prstGeom prst="rect">
            <a:avLst/>
          </a:prstGeom>
        </p:spPr>
      </p:pic>
      <p:pic>
        <p:nvPicPr>
          <p:cNvPr id="6" name="Imagem 5" descr="Recorte de Tela">
            <a:extLst>
              <a:ext uri="{FF2B5EF4-FFF2-40B4-BE49-F238E27FC236}">
                <a16:creationId xmlns:a16="http://schemas.microsoft.com/office/drawing/2014/main" id="{58E9B854-CDD5-4927-8A27-4E2243180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21" y="2124890"/>
            <a:ext cx="5077703" cy="260821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856D849-EC49-49CD-9F8C-6B3821F07063}"/>
              </a:ext>
            </a:extLst>
          </p:cNvPr>
          <p:cNvSpPr txBox="1"/>
          <p:nvPr/>
        </p:nvSpPr>
        <p:spPr>
          <a:xfrm>
            <a:off x="1349308" y="2538263"/>
            <a:ext cx="421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Conector de 8 pinos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98EA9B-1760-4EEE-95E4-3EEE7F3D80E4}"/>
              </a:ext>
            </a:extLst>
          </p:cNvPr>
          <p:cNvSpPr txBox="1"/>
          <p:nvPr/>
        </p:nvSpPr>
        <p:spPr>
          <a:xfrm>
            <a:off x="6951618" y="1696140"/>
            <a:ext cx="421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Conector de 4 pinos</a:t>
            </a:r>
          </a:p>
        </p:txBody>
      </p:sp>
    </p:spTree>
    <p:extLst>
      <p:ext uri="{BB962C8B-B14F-4D97-AF65-F5344CB8AC3E}">
        <p14:creationId xmlns:p14="http://schemas.microsoft.com/office/powerpoint/2010/main" val="1967875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Conector de 20 ou 24 pinos alimenta com energia todos outros componentes da placa mãe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13 e 14 – Conector ATX (energia)</a:t>
            </a:r>
          </a:p>
        </p:txBody>
      </p:sp>
      <p:pic>
        <p:nvPicPr>
          <p:cNvPr id="5" name="Imagem 4" descr="Recorte de Tela">
            <a:extLst>
              <a:ext uri="{FF2B5EF4-FFF2-40B4-BE49-F238E27FC236}">
                <a16:creationId xmlns:a16="http://schemas.microsoft.com/office/drawing/2014/main" id="{F301CFA3-7B94-4E60-8E94-7BA6D7ED0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03" y="2448932"/>
            <a:ext cx="6009788" cy="345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Utilizados para conexão de dispositivos externos ao gabinete como, por exemplo, monitor, mouse, teclado, impressoras, pen-drives, cabo de rede entre outros.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15 – Conectores traseiros</a:t>
            </a:r>
          </a:p>
        </p:txBody>
      </p:sp>
      <p:pic>
        <p:nvPicPr>
          <p:cNvPr id="5" name="Espaço Reservado para Conteúdo 3" descr="Recorte de Tela">
            <a:extLst>
              <a:ext uri="{FF2B5EF4-FFF2-40B4-BE49-F238E27FC236}">
                <a16:creationId xmlns:a16="http://schemas.microsoft.com/office/drawing/2014/main" id="{17D45F10-73B1-48CC-A31C-70895A8A4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39" y="2669499"/>
            <a:ext cx="7661527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0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Utilizados para conexão de ventiladores que irão resfriar o sistema, tanto o gabinete quanto equipamentos.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Cada </a:t>
            </a:r>
            <a:r>
              <a:rPr lang="pt-BR" sz="2800" dirty="0" err="1"/>
              <a:t>placa-mãe</a:t>
            </a:r>
            <a:r>
              <a:rPr lang="pt-BR" sz="2800" dirty="0"/>
              <a:t> possui uma quantidade de conexões específicas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9" y="426481"/>
            <a:ext cx="9487977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Extra – Conector de coolers (ventiladores)</a:t>
            </a:r>
          </a:p>
        </p:txBody>
      </p:sp>
      <p:pic>
        <p:nvPicPr>
          <p:cNvPr id="7" name="Imagem 6" descr="Recorte de Tela">
            <a:extLst>
              <a:ext uri="{FF2B5EF4-FFF2-40B4-BE49-F238E27FC236}">
                <a16:creationId xmlns:a16="http://schemas.microsoft.com/office/drawing/2014/main" id="{CDFC442F-B5FB-4A88-8EFE-5DC18C480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60" y="2505360"/>
            <a:ext cx="4086880" cy="39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3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</a:t>
            </a:r>
            <a:r>
              <a:rPr lang="pt-BR" sz="2800" dirty="0" err="1"/>
              <a:t>placa-mãe</a:t>
            </a:r>
            <a:r>
              <a:rPr lang="pt-BR" sz="2800" dirty="0"/>
              <a:t> (do inglês motherboard) é responsável por interligar o processador (CPU – Central </a:t>
            </a:r>
            <a:r>
              <a:rPr lang="pt-BR" sz="2800" dirty="0" err="1"/>
              <a:t>Process</a:t>
            </a:r>
            <a:r>
              <a:rPr lang="pt-BR" sz="2800" dirty="0"/>
              <a:t> Unit), memória, chipset, BIOS, UEFI, slots e demais dispositivos de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conexão entre os componentes é realizada pelo que chamamos de barramento (também conhecido como slot).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é a </a:t>
            </a:r>
            <a:r>
              <a:rPr lang="pt-BR" dirty="0" err="1"/>
              <a:t>placa-mãe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08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CPUFAN – Utilizado para ligar o ventilador que fica sobre o processador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SYS_FAN – Utilizado para ligar o ventilador que irá resfriar o sistema como um todo, isto é, o gabinete.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9" y="426481"/>
            <a:ext cx="9487977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Extra – Conector de coolers (ventiladores)</a:t>
            </a:r>
          </a:p>
        </p:txBody>
      </p:sp>
      <p:pic>
        <p:nvPicPr>
          <p:cNvPr id="5" name="Imagem 4" descr="Recorte de Tela">
            <a:extLst>
              <a:ext uri="{FF2B5EF4-FFF2-40B4-BE49-F238E27FC236}">
                <a16:creationId xmlns:a16="http://schemas.microsoft.com/office/drawing/2014/main" id="{745211DE-7F3E-4FDE-A1F2-147F191FD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34" y="2613500"/>
            <a:ext cx="2635466" cy="3159182"/>
          </a:xfrm>
          <a:prstGeom prst="rect">
            <a:avLst/>
          </a:prstGeom>
        </p:spPr>
      </p:pic>
      <p:pic>
        <p:nvPicPr>
          <p:cNvPr id="6" name="Espaço Reservado para Conteúdo 3" descr="Recorte de Tela">
            <a:extLst>
              <a:ext uri="{FF2B5EF4-FFF2-40B4-BE49-F238E27FC236}">
                <a16:creationId xmlns:a16="http://schemas.microsoft.com/office/drawing/2014/main" id="{2F2C42CD-8621-488A-9A5D-8850EAA5A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8851" y="3044974"/>
            <a:ext cx="4036945" cy="260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017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Realize uma pesquisa e crie um documento em Word para listar os  principais dispositivos (peças) que podem ser conectados em uma </a:t>
            </a:r>
            <a:r>
              <a:rPr lang="pt-BR" sz="2400" dirty="0" err="1"/>
              <a:t>placa-mãe</a:t>
            </a:r>
            <a:r>
              <a:rPr lang="pt-BR" sz="2400" dirty="0"/>
              <a:t> bem como coloque as suas principais características, por exemplo: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Finalidade (para que serve?)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Tecnologia mais recente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Tipo de conexão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Velocidade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Monte também uma pesquisa com modelos de peças para montar um computador e coloque a especificação de cada uma (marca e modelo) no mesmo arquivo Word.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9" y="426481"/>
            <a:ext cx="9487977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924118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Dispositivo: Leitor de DVD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Finalidade: ler e gravar discos no formato DVD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Tecnologia mais recente: DVD ± RW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Conexão: USB ou SATA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Velocidade: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Gravação: 24x (CD) / 8x (DVD±R) / 8x (DVD±R DL)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Leitura: 24x (CD) / 8x (DVD)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Modelo: Dell - DW316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9" y="426481"/>
            <a:ext cx="9487977" cy="540000"/>
          </a:xfrm>
        </p:spPr>
        <p:txBody>
          <a:bodyPr>
            <a:normAutofit fontScale="90000"/>
          </a:bodyPr>
          <a:lstStyle/>
          <a:p>
            <a:r>
              <a:rPr lang="pt-BR" dirty="0"/>
              <a:t>Pesquisa - Exemplo</a:t>
            </a:r>
          </a:p>
        </p:txBody>
      </p:sp>
    </p:spTree>
    <p:extLst>
      <p:ext uri="{BB962C8B-B14F-4D97-AF65-F5344CB8AC3E}">
        <p14:creationId xmlns:p14="http://schemas.microsoft.com/office/powerpoint/2010/main" val="130174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um conjunto de linhas de comunicação (condutor elétrico ou fibra óptica) que permitem a interligação entre dispositivos de um sistema de computação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Barramento</a:t>
            </a:r>
          </a:p>
        </p:txBody>
      </p:sp>
      <p:pic>
        <p:nvPicPr>
          <p:cNvPr id="5" name="Imagem 4" descr="Recorte de Tela">
            <a:extLst>
              <a:ext uri="{FF2B5EF4-FFF2-40B4-BE49-F238E27FC236}">
                <a16:creationId xmlns:a16="http://schemas.microsoft.com/office/drawing/2014/main" id="{76DB8CCC-E7AA-42AF-9145-61F4C06B2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86" y="2629508"/>
            <a:ext cx="3633438" cy="3495810"/>
          </a:xfrm>
          <a:prstGeom prst="rect">
            <a:avLst/>
          </a:prstGeom>
        </p:spPr>
      </p:pic>
      <p:pic>
        <p:nvPicPr>
          <p:cNvPr id="6" name="Imagem 5" descr="Recorte de Tela">
            <a:extLst>
              <a:ext uri="{FF2B5EF4-FFF2-40B4-BE49-F238E27FC236}">
                <a16:creationId xmlns:a16="http://schemas.microsoft.com/office/drawing/2014/main" id="{B93E45A0-79A5-4210-AC6D-9284BC9FA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01" y="2789010"/>
            <a:ext cx="4847722" cy="31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2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Montserrat Medium" panose="00000600000000000000" pitchFamily="2" charset="0"/>
              </a:rPr>
              <a:t>Data</a:t>
            </a:r>
            <a:r>
              <a:rPr lang="pt-BR" sz="2800" dirty="0"/>
              <a:t>: controlam os dados que são enviados de algum ponto a outro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 err="1">
                <a:latin typeface="Montserrat Medium" panose="00000600000000000000" pitchFamily="2" charset="0"/>
              </a:rPr>
              <a:t>Control</a:t>
            </a:r>
            <a:r>
              <a:rPr lang="pt-BR" sz="2800" dirty="0"/>
              <a:t>: controla as ações que devem ser feitas com os dados, por exemplo: gravar, ler, alterar, apagar.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 err="1">
                <a:latin typeface="Montserrat Medium" panose="00000600000000000000" pitchFamily="2" charset="0"/>
              </a:rPr>
              <a:t>Address</a:t>
            </a:r>
            <a:r>
              <a:rPr lang="pt-BR" sz="2800" dirty="0"/>
              <a:t>: Indica o endereço (local) para onde os dados devem 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Exemplo: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accent6"/>
                </a:solidFill>
                <a:latin typeface="Montserrat Medium" panose="00000600000000000000" pitchFamily="2" charset="0"/>
              </a:rPr>
              <a:t>gravar</a:t>
            </a:r>
            <a:r>
              <a:rPr lang="pt-BR" sz="2800" dirty="0"/>
              <a:t> uma variável inteira com o valor </a:t>
            </a:r>
            <a:r>
              <a:rPr lang="pt-BR" sz="2800" dirty="0">
                <a:solidFill>
                  <a:schemeClr val="accent2"/>
                </a:solidFill>
                <a:latin typeface="Montserrat Medium" panose="00000600000000000000" pitchFamily="2" charset="0"/>
              </a:rPr>
              <a:t>17</a:t>
            </a:r>
            <a:r>
              <a:rPr lang="pt-BR" sz="2800" dirty="0"/>
              <a:t> na </a:t>
            </a:r>
            <a:r>
              <a:rPr lang="pt-BR" sz="2800" dirty="0">
                <a:solidFill>
                  <a:schemeClr val="accent1"/>
                </a:solidFill>
                <a:latin typeface="Montserrat Medium" panose="00000600000000000000" pitchFamily="2" charset="0"/>
              </a:rPr>
              <a:t>memória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Três tipos de barramentos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CA360E-1AA0-4FFF-BC41-28F4CC62DDEA}"/>
              </a:ext>
            </a:extLst>
          </p:cNvPr>
          <p:cNvSpPr txBox="1"/>
          <p:nvPr/>
        </p:nvSpPr>
        <p:spPr>
          <a:xfrm>
            <a:off x="8293994" y="5588016"/>
            <a:ext cx="10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2"/>
                </a:solidFill>
                <a:latin typeface="Montserrat Medium" panose="00000600000000000000" pitchFamily="2" charset="0"/>
              </a:rPr>
              <a:t>Data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3D2D4B-5E70-4314-AF86-BCA954B598BD}"/>
              </a:ext>
            </a:extLst>
          </p:cNvPr>
          <p:cNvSpPr txBox="1"/>
          <p:nvPr/>
        </p:nvSpPr>
        <p:spPr>
          <a:xfrm>
            <a:off x="1811628" y="5588016"/>
            <a:ext cx="10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/>
                </a:solidFill>
                <a:latin typeface="Montserrat Medium" panose="00000600000000000000" pitchFamily="2" charset="0"/>
              </a:rPr>
              <a:t>Control</a:t>
            </a:r>
            <a:endParaRPr lang="pt-BR" dirty="0">
              <a:solidFill>
                <a:schemeClr val="accent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F9A6D7-0A06-4603-BB7B-F82ADB715359}"/>
              </a:ext>
            </a:extLst>
          </p:cNvPr>
          <p:cNvSpPr txBox="1"/>
          <p:nvPr/>
        </p:nvSpPr>
        <p:spPr>
          <a:xfrm>
            <a:off x="9972000" y="5588016"/>
            <a:ext cx="116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1"/>
                </a:solidFill>
                <a:latin typeface="Montserrat Medium" panose="00000600000000000000" pitchFamily="2" charset="0"/>
              </a:rPr>
              <a:t>Address</a:t>
            </a:r>
            <a:endParaRPr lang="pt-BR" dirty="0">
              <a:solidFill>
                <a:schemeClr val="accent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85CAE103-385A-4DB2-83BD-376A36747D37}"/>
              </a:ext>
            </a:extLst>
          </p:cNvPr>
          <p:cNvSpPr/>
          <p:nvPr/>
        </p:nvSpPr>
        <p:spPr>
          <a:xfrm>
            <a:off x="2060621" y="4726546"/>
            <a:ext cx="592428" cy="861470"/>
          </a:xfrm>
          <a:prstGeom prst="upArrow">
            <a:avLst>
              <a:gd name="adj1" fmla="val 41304"/>
              <a:gd name="adj2" fmla="val 3913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35ED3FDD-8EDF-46FE-AF95-EEE952CE1BD1}"/>
              </a:ext>
            </a:extLst>
          </p:cNvPr>
          <p:cNvSpPr/>
          <p:nvPr/>
        </p:nvSpPr>
        <p:spPr>
          <a:xfrm>
            <a:off x="8519374" y="4726546"/>
            <a:ext cx="592428" cy="861470"/>
          </a:xfrm>
          <a:prstGeom prst="upArrow">
            <a:avLst>
              <a:gd name="adj1" fmla="val 41304"/>
              <a:gd name="adj2" fmla="val 391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810B19E5-A851-43A6-899D-33955C70F5AE}"/>
              </a:ext>
            </a:extLst>
          </p:cNvPr>
          <p:cNvSpPr/>
          <p:nvPr/>
        </p:nvSpPr>
        <p:spPr>
          <a:xfrm>
            <a:off x="10259898" y="4726546"/>
            <a:ext cx="592428" cy="861470"/>
          </a:xfrm>
          <a:prstGeom prst="upArrow">
            <a:avLst>
              <a:gd name="adj1" fmla="val 41304"/>
              <a:gd name="adj2" fmla="val 391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18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Principais componentes da </a:t>
            </a:r>
            <a:r>
              <a:rPr lang="pt-BR" dirty="0" err="1"/>
              <a:t>placa-mãe</a:t>
            </a:r>
            <a:endParaRPr lang="pt-BR" dirty="0"/>
          </a:p>
        </p:txBody>
      </p:sp>
      <p:pic>
        <p:nvPicPr>
          <p:cNvPr id="4" name="Imagem 3" descr="Recorte de Tela">
            <a:extLst>
              <a:ext uri="{FF2B5EF4-FFF2-40B4-BE49-F238E27FC236}">
                <a16:creationId xmlns:a16="http://schemas.microsoft.com/office/drawing/2014/main" id="{649C7CA3-3A0E-4960-A2B8-E5B2C7874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6" y="966481"/>
            <a:ext cx="9505388" cy="58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local onde é encaixado o microprocessador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Cada fabricante de processador possui um modelo específico e cada geração de processadores pode mudar o tipo de encaixe o que torna necessário a troca da </a:t>
            </a:r>
            <a:r>
              <a:rPr lang="pt-BR" sz="2800" dirty="0" err="1"/>
              <a:t>placa-mãe</a:t>
            </a:r>
            <a:r>
              <a:rPr lang="pt-BR" sz="2800" dirty="0"/>
              <a:t> em casos de atualização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1 - Socket</a:t>
            </a:r>
          </a:p>
        </p:txBody>
      </p:sp>
    </p:spTree>
    <p:extLst>
      <p:ext uri="{BB962C8B-B14F-4D97-AF65-F5344CB8AC3E}">
        <p14:creationId xmlns:p14="http://schemas.microsoft.com/office/powerpoint/2010/main" val="160252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1 - Socket</a:t>
            </a:r>
          </a:p>
        </p:txBody>
      </p:sp>
      <p:pic>
        <p:nvPicPr>
          <p:cNvPr id="4" name="Imagem 3" descr="Recorte de Tela">
            <a:extLst>
              <a:ext uri="{FF2B5EF4-FFF2-40B4-BE49-F238E27FC236}">
                <a16:creationId xmlns:a16="http://schemas.microsoft.com/office/drawing/2014/main" id="{7D650761-8C87-4D45-AC32-8F8BFD92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7" y="1632712"/>
            <a:ext cx="4164251" cy="3496265"/>
          </a:xfrm>
          <a:prstGeom prst="rect">
            <a:avLst/>
          </a:prstGeom>
        </p:spPr>
      </p:pic>
      <p:pic>
        <p:nvPicPr>
          <p:cNvPr id="5" name="Imagem 4" descr="Recorte de Tela">
            <a:extLst>
              <a:ext uri="{FF2B5EF4-FFF2-40B4-BE49-F238E27FC236}">
                <a16:creationId xmlns:a16="http://schemas.microsoft.com/office/drawing/2014/main" id="{7EC49FA3-ABDA-4B8C-97EF-A878F2743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16985" y="1317569"/>
            <a:ext cx="3496267" cy="41265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EACC82-D742-4BDE-B410-CBB7457E7780}"/>
              </a:ext>
            </a:extLst>
          </p:cNvPr>
          <p:cNvSpPr txBox="1"/>
          <p:nvPr/>
        </p:nvSpPr>
        <p:spPr>
          <a:xfrm>
            <a:off x="1800740" y="1171477"/>
            <a:ext cx="239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Medium" panose="00000600000000000000" pitchFamily="2" charset="0"/>
              </a:rPr>
              <a:t>Padrão Intel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EA2757-298A-42FC-A527-C4D7355131E7}"/>
              </a:ext>
            </a:extLst>
          </p:cNvPr>
          <p:cNvSpPr txBox="1"/>
          <p:nvPr/>
        </p:nvSpPr>
        <p:spPr>
          <a:xfrm>
            <a:off x="7764083" y="1171477"/>
            <a:ext cx="2602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Medium" panose="00000600000000000000" pitchFamily="2" charset="0"/>
              </a:rPr>
              <a:t>Padrão AMD</a:t>
            </a:r>
          </a:p>
        </p:txBody>
      </p:sp>
    </p:spTree>
    <p:extLst>
      <p:ext uri="{BB962C8B-B14F-4D97-AF65-F5344CB8AC3E}">
        <p14:creationId xmlns:p14="http://schemas.microsoft.com/office/powerpoint/2010/main" val="129787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Onde são conectadas as memórias RAM. Uma </a:t>
            </a:r>
            <a:r>
              <a:rPr lang="pt-BR" sz="2800" dirty="0" err="1"/>
              <a:t>placa-mãe</a:t>
            </a:r>
            <a:r>
              <a:rPr lang="pt-BR" sz="2800" dirty="0"/>
              <a:t> de uso </a:t>
            </a:r>
            <a:r>
              <a:rPr lang="pt-BR" sz="2800" dirty="0" err="1"/>
              <a:t>residêncial</a:t>
            </a:r>
            <a:r>
              <a:rPr lang="pt-BR" sz="2800" dirty="0"/>
              <a:t> pode possuir entre 2 e 8 slot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Possui combinação de pinos e fenda que evitam o encaixe de forma errada e travas laterais para segurar a memória.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2 - Barramento de memória</a:t>
            </a:r>
          </a:p>
        </p:txBody>
      </p:sp>
      <p:pic>
        <p:nvPicPr>
          <p:cNvPr id="4" name="Imagem 3" descr="Recorte de Tela">
            <a:extLst>
              <a:ext uri="{FF2B5EF4-FFF2-40B4-BE49-F238E27FC236}">
                <a16:creationId xmlns:a16="http://schemas.microsoft.com/office/drawing/2014/main" id="{079745E6-97FC-4ECB-B2E7-65ED14407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43" y="2970109"/>
            <a:ext cx="5192114" cy="34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59501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ENAI-SP - Tema Cinz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ENAI-SP - Tema Vermel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apas com imag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Fundos Lis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4E9A4F2BC4A3488E12E1EDDA9881CC" ma:contentTypeVersion="13" ma:contentTypeDescription="Crie um novo documento." ma:contentTypeScope="" ma:versionID="51136bbc89e3a0d69fb7e64aea836c76">
  <xsd:schema xmlns:xsd="http://www.w3.org/2001/XMLSchema" xmlns:xs="http://www.w3.org/2001/XMLSchema" xmlns:p="http://schemas.microsoft.com/office/2006/metadata/properties" xmlns:ns3="c5405684-500b-4834-bd14-d0bafa408ee0" xmlns:ns4="16e6f572-53b7-498f-b26c-7162b70d362d" targetNamespace="http://schemas.microsoft.com/office/2006/metadata/properties" ma:root="true" ma:fieldsID="9c7c883a16bd294b244293cd57bdaa07" ns3:_="" ns4:_="">
    <xsd:import namespace="c5405684-500b-4834-bd14-d0bafa408ee0"/>
    <xsd:import namespace="16e6f572-53b7-498f-b26c-7162b70d36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05684-500b-4834-bd14-d0bafa408e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f572-53b7-498f-b26c-7162b70d3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1655A4-22E1-4470-9A75-C86D1EE4BE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405684-500b-4834-bd14-d0bafa408ee0"/>
    <ds:schemaRef ds:uri="16e6f572-53b7-498f-b26c-7162b70d3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9B75AC-9E03-4358-B6FF-E8ADF3E64D04}">
  <ds:schemaRefs>
    <ds:schemaRef ds:uri="16e6f572-53b7-498f-b26c-7162b70d362d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5405684-500b-4834-bd14-d0bafa408ee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1273</Words>
  <Application>Microsoft Office PowerPoint</Application>
  <PresentationFormat>Widescreen</PresentationFormat>
  <Paragraphs>150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32</vt:i4>
      </vt:variant>
    </vt:vector>
  </HeadingPairs>
  <TitlesOfParts>
    <vt:vector size="48" baseType="lpstr">
      <vt:lpstr>Montserrat Medium</vt:lpstr>
      <vt:lpstr>Calibri</vt:lpstr>
      <vt:lpstr>Montserrat Light</vt:lpstr>
      <vt:lpstr>Montserrat</vt:lpstr>
      <vt:lpstr>Montserrat Black</vt:lpstr>
      <vt:lpstr>Gotham-Book</vt:lpstr>
      <vt:lpstr>Arial</vt:lpstr>
      <vt:lpstr>Montserrat SemiBold</vt:lpstr>
      <vt:lpstr>1_SENAI-SP - Tema Vermelho Fundo Branco</vt:lpstr>
      <vt:lpstr>2_SENAI-SP - Tema Cinza Fundo Branco</vt:lpstr>
      <vt:lpstr>3_SENAI-SP - Tema Cinza Escuro</vt:lpstr>
      <vt:lpstr>4_SENAI-SP - Tema Vermelho</vt:lpstr>
      <vt:lpstr>5_Aberturas</vt:lpstr>
      <vt:lpstr>6_Encerramentos</vt:lpstr>
      <vt:lpstr>7_Capas com imagens</vt:lpstr>
      <vt:lpstr>8_Fundos Lisos</vt:lpstr>
      <vt:lpstr>Curso Técnico de Desenvolvimento de Sistemas</vt:lpstr>
      <vt:lpstr>Contextualização com o plano de aula</vt:lpstr>
      <vt:lpstr>O que é a placa-mãe?</vt:lpstr>
      <vt:lpstr>Barramento</vt:lpstr>
      <vt:lpstr>Três tipos de barramentos</vt:lpstr>
      <vt:lpstr>Principais componentes da placa-mãe</vt:lpstr>
      <vt:lpstr>1 - Socket</vt:lpstr>
      <vt:lpstr>1 - Socket</vt:lpstr>
      <vt:lpstr>2 - Barramento de memória</vt:lpstr>
      <vt:lpstr>3 e 4 - Barramento PCI-Express</vt:lpstr>
      <vt:lpstr>3 e 4 - Barramento PCI-Express</vt:lpstr>
      <vt:lpstr>5 - Barramento PCI</vt:lpstr>
      <vt:lpstr>6 - Barramento PATA (paralelo)</vt:lpstr>
      <vt:lpstr>7 - Barramento SATA (série)</vt:lpstr>
      <vt:lpstr>7 - Barramento SATA (série)</vt:lpstr>
      <vt:lpstr>8 – Conectores do gabinete</vt:lpstr>
      <vt:lpstr>9 e 10 - Chipset</vt:lpstr>
      <vt:lpstr>9 e 10 – Chipset (Ponte Norte)</vt:lpstr>
      <vt:lpstr>9 e 10 – Chipset (Ponte Sul)</vt:lpstr>
      <vt:lpstr>9 e 10 – Chipset</vt:lpstr>
      <vt:lpstr>11 e 12 – BIOS</vt:lpstr>
      <vt:lpstr>11 e 12 – BIOS</vt:lpstr>
      <vt:lpstr>11 e 12 – BIOS</vt:lpstr>
      <vt:lpstr>11 e 12 – BIOS</vt:lpstr>
      <vt:lpstr>13 e 14 – Conector ATX (energia)</vt:lpstr>
      <vt:lpstr>13 e 14 – Conector ATX (energia)</vt:lpstr>
      <vt:lpstr>13 e 14 – Conector ATX (energia)</vt:lpstr>
      <vt:lpstr>15 – Conectores traseiros</vt:lpstr>
      <vt:lpstr>Extra – Conector de coolers (ventiladores)</vt:lpstr>
      <vt:lpstr>Extra – Conector de coolers (ventiladores)</vt:lpstr>
      <vt:lpstr>Pesquisa</vt:lpstr>
      <vt:lpstr>Pesquisa - Exemplo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Douglas de Cassio Quinzani Gaspar</cp:lastModifiedBy>
  <cp:revision>135</cp:revision>
  <dcterms:created xsi:type="dcterms:W3CDTF">2019-11-26T12:04:44Z</dcterms:created>
  <dcterms:modified xsi:type="dcterms:W3CDTF">2021-08-23T21:46:46Z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0x010100564E9A4F2BC4A3488E12E1EDDA9881CC</vt:lpwstr>
  </property>
</Properties>
</file>